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ags/tag29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02" r:id="rId3"/>
    <p:sldId id="365" r:id="rId4"/>
    <p:sldId id="348" r:id="rId5"/>
    <p:sldId id="324" r:id="rId6"/>
    <p:sldId id="390" r:id="rId7"/>
    <p:sldId id="389" r:id="rId8"/>
    <p:sldId id="351" r:id="rId9"/>
    <p:sldId id="383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15" r:id="rId21"/>
    <p:sldId id="385" r:id="rId22"/>
    <p:sldId id="386" r:id="rId23"/>
    <p:sldId id="387" r:id="rId24"/>
    <p:sldId id="384" r:id="rId25"/>
    <p:sldId id="369" r:id="rId26"/>
    <p:sldId id="388" r:id="rId27"/>
    <p:sldId id="355" r:id="rId28"/>
    <p:sldId id="381" r:id="rId29"/>
  </p:sldIdLst>
  <p:sldSz cx="24387175" cy="13716000"/>
  <p:notesSz cx="7010400" cy="9296400"/>
  <p:custDataLst>
    <p:tags r:id="rId32"/>
  </p:custDataLst>
  <p:defaultTextStyle>
    <a:defPPr>
      <a:defRPr lang="fr-FR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61" userDrawn="1">
          <p15:clr>
            <a:srgbClr val="A4A3A4"/>
          </p15:clr>
        </p15:guide>
        <p15:guide id="2" orient="horz" pos="6216" userDrawn="1">
          <p15:clr>
            <a:srgbClr val="A4A3A4"/>
          </p15:clr>
        </p15:guide>
        <p15:guide id="3" pos="7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élanie Rourke" initials="MR" lastIdx="9" clrIdx="0">
    <p:extLst>
      <p:ext uri="{19B8F6BF-5375-455C-9EA6-DF929625EA0E}">
        <p15:presenceInfo xmlns:p15="http://schemas.microsoft.com/office/powerpoint/2012/main" userId="S-1-5-21-4226757787-2080697864-660606538-1461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A55"/>
    <a:srgbClr val="4E5B73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808" autoAdjust="0"/>
  </p:normalViewPr>
  <p:slideViewPr>
    <p:cSldViewPr snapToGrid="0" snapToObjects="1">
      <p:cViewPr varScale="1">
        <p:scale>
          <a:sx n="46" d="100"/>
          <a:sy n="46" d="100"/>
        </p:scale>
        <p:origin x="632" y="36"/>
      </p:cViewPr>
      <p:guideLst>
        <p:guide orient="horz" pos="5561"/>
        <p:guide orient="horz" pos="6216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4404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26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951EA8B-6097-3C40-A2A9-D1A81574A2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6021394-C298-9242-AEC6-42A2E746F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D2F266-A183-A947-8D16-3FCF859B7092}" type="datetimeFigureOut">
              <a:rPr lang="en-CA" smtClean="0"/>
              <a:t>2020-11-26</a:t>
            </a:fld>
            <a:endParaRPr lang="en-C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0A2F57-EBB5-0C47-ABE0-A9DA7ED360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009F76-9FEA-2A44-8E2E-FB8543AA51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BF2D903-EF84-0146-ACDB-F5DB8CBE6E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5889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158CEB4-EE8A-4691-9754-0377ED3C856A}" type="datetimeFigureOut">
              <a:rPr lang="en-CA" smtClean="0"/>
              <a:t>2020-11-26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32C9A2A-8FEE-4857-A891-DC1BF433456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28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0845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5271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9347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5223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2604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9504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2115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8392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7894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1310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7223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4377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5648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7884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805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8620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4004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0710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2155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6361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884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30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407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102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4621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8093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406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38528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319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5866" y="2342445"/>
            <a:ext cx="10488409" cy="3515928"/>
          </a:xfrm>
        </p:spPr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853551" y="6524978"/>
            <a:ext cx="10490724" cy="5178072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11" name="Espace réservé pour une image  10"/>
          <p:cNvSpPr>
            <a:spLocks noGrp="1"/>
          </p:cNvSpPr>
          <p:nvPr>
            <p:ph type="pic" sz="quarter" idx="13"/>
          </p:nvPr>
        </p:nvSpPr>
        <p:spPr>
          <a:xfrm>
            <a:off x="13462000" y="609601"/>
            <a:ext cx="10442575" cy="11093450"/>
          </a:xfrm>
        </p:spPr>
        <p:txBody>
          <a:bodyPr/>
          <a:lstStyle>
            <a:lvl1pPr algn="ctr">
              <a:defRPr/>
            </a:lvl1pPr>
          </a:lstStyle>
          <a:p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014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‹#›</a:t>
            </a:fld>
            <a:endParaRPr lang="fr-CA" dirty="0"/>
          </a:p>
        </p:txBody>
      </p:sp>
      <p:sp>
        <p:nvSpPr>
          <p:cNvPr id="7" name="Espace réservé pour une image  10"/>
          <p:cNvSpPr>
            <a:spLocks noGrp="1"/>
          </p:cNvSpPr>
          <p:nvPr>
            <p:ph type="pic" sz="quarter" idx="13" hasCustomPrompt="1"/>
          </p:nvPr>
        </p:nvSpPr>
        <p:spPr>
          <a:xfrm>
            <a:off x="63" y="0"/>
            <a:ext cx="24387048" cy="12051792"/>
          </a:xfrm>
        </p:spPr>
        <p:txBody>
          <a:bodyPr anchor="ctr"/>
          <a:lstStyle>
            <a:lvl1pPr algn="ctr">
              <a:defRPr sz="4800" baseline="0">
                <a:latin typeface="+mj-lt"/>
              </a:defRPr>
            </a:lvl1pPr>
          </a:lstStyle>
          <a:p>
            <a:r>
              <a:rPr lang="en-CA" noProof="0" dirty="0"/>
              <a:t>Click on icon to insert image </a:t>
            </a:r>
            <a:br>
              <a:rPr lang="en-CA" noProof="0" dirty="0"/>
            </a:br>
            <a:r>
              <a:rPr lang="en-CA" noProof="0" dirty="0"/>
              <a:t>or drag and drop</a:t>
            </a:r>
          </a:p>
        </p:txBody>
      </p:sp>
    </p:spTree>
    <p:extLst>
      <p:ext uri="{BB962C8B-B14F-4D97-AF65-F5344CB8AC3E}">
        <p14:creationId xmlns:p14="http://schemas.microsoft.com/office/powerpoint/2010/main" val="386356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386647" y="842096"/>
            <a:ext cx="19613880" cy="6692900"/>
          </a:xfrm>
        </p:spPr>
        <p:txBody>
          <a:bodyPr anchor="b"/>
          <a:lstStyle>
            <a:lvl1pPr marL="3175" indent="0" algn="ctr">
              <a:buFont typeface="Arial"/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1pPr>
            <a:lvl2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2pPr>
            <a:lvl3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3pPr>
            <a:lvl4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4pPr>
            <a:lvl5pPr marL="3175" indent="0" algn="ctr">
              <a:buFont typeface="Arial"/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5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385275" y="8882192"/>
            <a:ext cx="19616624" cy="639762"/>
          </a:xfrm>
        </p:spPr>
        <p:txBody>
          <a:bodyPr anchor="ctr"/>
          <a:lstStyle>
            <a:lvl1pPr marL="514350" indent="-514350" algn="ctr">
              <a:buFont typeface="Lucida Grande"/>
              <a:buChar char="—"/>
              <a:defRPr sz="32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30369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42353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1952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42353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48683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145101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5866" y="381001"/>
            <a:ext cx="22675443" cy="2175372"/>
          </a:xfrm>
        </p:spPr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853551" y="3200405"/>
            <a:ext cx="10972800" cy="8497754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12558509" y="3200405"/>
            <a:ext cx="10972800" cy="8497754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28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104923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34117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27139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67260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55866" y="381001"/>
            <a:ext cx="22675443" cy="158194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53551" y="3200405"/>
            <a:ext cx="22680073" cy="84977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788387" y="12935621"/>
            <a:ext cx="810400" cy="38200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fld id="{7088BEF1-D3AD-E34F-A3B9-A73E884A7AB2}" type="slidenum">
              <a:rPr lang="en-CA" noProof="0" smtClean="0"/>
              <a:pPr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96519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60" r:id="rId5"/>
    <p:sldLayoutId id="2147483654" r:id="rId6"/>
    <p:sldLayoutId id="2147483651" r:id="rId7"/>
    <p:sldLayoutId id="2147483662" r:id="rId8"/>
    <p:sldLayoutId id="2147483663" r:id="rId9"/>
    <p:sldLayoutId id="2147483652" r:id="rId10"/>
    <p:sldLayoutId id="2147483661" r:id="rId11"/>
    <p:sldLayoutId id="2147483655" r:id="rId12"/>
  </p:sldLayoutIdLst>
  <p:hf hdr="0" ftr="0" dt="0"/>
  <p:txStyles>
    <p:titleStyle>
      <a:lvl1pPr algn="l" defTabSz="1219261" rtl="0" eaLnBrk="1" latinLnBrk="0" hangingPunct="1">
        <a:lnSpc>
          <a:spcPct val="90000"/>
        </a:lnSpc>
        <a:spcBef>
          <a:spcPts val="0"/>
        </a:spcBef>
        <a:buNone/>
        <a:defRPr sz="75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4235" indent="0" algn="l" defTabSz="1219261" rtl="0" eaLnBrk="1" latinLnBrk="0" hangingPunct="1">
        <a:spcBef>
          <a:spcPts val="0"/>
        </a:spcBef>
        <a:buFont typeface="Arial"/>
        <a:buNone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455613" algn="l" defTabSz="1219261" rtl="0" eaLnBrk="1" latinLnBrk="0" hangingPunct="1">
        <a:spcBef>
          <a:spcPts val="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915988" indent="-455613" algn="l" defTabSz="1219261" rtl="0" eaLnBrk="1" latinLnBrk="0" hangingPunct="1">
        <a:spcBef>
          <a:spcPts val="0"/>
        </a:spcBef>
        <a:buFont typeface="Arial"/>
        <a:buChar char="•"/>
        <a:tabLst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4775" indent="-463550" algn="l" defTabSz="1219261" rtl="0" eaLnBrk="1" latinLnBrk="0" hangingPunct="1">
        <a:spcBef>
          <a:spcPts val="0"/>
        </a:spcBef>
        <a:buFont typeface="Arial"/>
        <a:buChar char="•"/>
        <a:tabLst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235" indent="0" algn="l" defTabSz="1219261" rtl="0" eaLnBrk="1" latinLnBrk="0" hangingPunct="1">
        <a:spcBef>
          <a:spcPts val="0"/>
        </a:spcBef>
        <a:buFont typeface="Arial"/>
        <a:buNone/>
        <a:defRPr sz="36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74">
          <p15:clr>
            <a:srgbClr val="F26B43"/>
          </p15:clr>
        </p15:guide>
        <p15:guide id="2" pos="539">
          <p15:clr>
            <a:srgbClr val="F26B43"/>
          </p15:clr>
        </p15:guide>
        <p15:guide id="3" pos="148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16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20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4" Type="http://schemas.openxmlformats.org/officeDocument/2006/relationships/image" Target="../media/image21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59537" y="1938528"/>
            <a:ext cx="13716000" cy="7225367"/>
          </a:xfrm>
        </p:spPr>
        <p:txBody>
          <a:bodyPr/>
          <a:lstStyle/>
          <a:p>
            <a:r>
              <a:rPr lang="en-CA" sz="9600" dirty="0" smtClean="0"/>
              <a:t>Unpacking</a:t>
            </a:r>
            <a:br>
              <a:rPr lang="en-CA" sz="9600" dirty="0" smtClean="0"/>
            </a:br>
            <a:r>
              <a:rPr lang="en-CA" sz="9600" spc="300" dirty="0" smtClean="0"/>
              <a:t>Unconscious </a:t>
            </a:r>
            <a:r>
              <a:rPr lang="en-CA" sz="9600" spc="300" dirty="0"/>
              <a:t>B</a:t>
            </a:r>
            <a:r>
              <a:rPr lang="en-CA" sz="9600" spc="300" dirty="0" smtClean="0"/>
              <a:t>ias</a:t>
            </a:r>
            <a:endParaRPr lang="en-CA" sz="9600" dirty="0"/>
          </a:p>
        </p:txBody>
      </p:sp>
      <p:sp>
        <p:nvSpPr>
          <p:cNvPr id="5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8395539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59536" y="9889067"/>
            <a:ext cx="13716000" cy="1813983"/>
          </a:xfrm>
        </p:spPr>
        <p:txBody>
          <a:bodyPr/>
          <a:lstStyle/>
          <a:p>
            <a:r>
              <a:rPr lang="en-CA" sz="5400" spc="300" smtClean="0"/>
              <a:t>Live Session</a:t>
            </a:r>
            <a:endParaRPr lang="en-CA" sz="5400" spc="300" dirty="0"/>
          </a:p>
        </p:txBody>
      </p:sp>
    </p:spTree>
    <p:extLst>
      <p:ext uri="{BB962C8B-B14F-4D97-AF65-F5344CB8AC3E}">
        <p14:creationId xmlns:p14="http://schemas.microsoft.com/office/powerpoint/2010/main" val="205067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Let’s take a quick break.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 smtClean="0">
                <a:solidFill>
                  <a:schemeClr val="accent3"/>
                </a:solidFill>
              </a:rPr>
              <a:t>10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post a green checkmark (</a:t>
            </a:r>
            <a:r>
              <a:rPr lang="en-CA" altLang="en-US" sz="6000" dirty="0" smtClean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you are back from your break. Thank you!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7450146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3722645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9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4226339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8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2001581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7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1971365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6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4977131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5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7937583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4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2211649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3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9903254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2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9479876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 smtClean="0">
                <a:solidFill>
                  <a:schemeClr val="accent3"/>
                </a:solidFill>
              </a:rPr>
              <a:t>1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 smtClean="0">
                <a:solidFill>
                  <a:srgbClr val="3F2A55"/>
                </a:solidFill>
              </a:rPr>
              <a:t>minute.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8764816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Moodle and WebEx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1028" name="Picture 4" title="Moodle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1" b="27272"/>
          <a:stretch/>
        </p:blipFill>
        <p:spPr bwMode="auto">
          <a:xfrm>
            <a:off x="1727200" y="4816055"/>
            <a:ext cx="9110414" cy="384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title="WebEx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035" y="3461236"/>
            <a:ext cx="9028240" cy="601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18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Pre-Reading Video Debrief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20</a:t>
            </a:fld>
            <a:endParaRPr lang="en-CA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2716715"/>
            <a:ext cx="16052800" cy="9007405"/>
          </a:xfrm>
        </p:spPr>
      </p:pic>
    </p:spTree>
    <p:extLst>
      <p:ext uri="{BB962C8B-B14F-4D97-AF65-F5344CB8AC3E}">
        <p14:creationId xmlns:p14="http://schemas.microsoft.com/office/powerpoint/2010/main" val="236752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Faces of Diversity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8395539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859536" y="9834747"/>
            <a:ext cx="17373600" cy="2110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19261" indent="0" algn="ctr" defTabSz="1219261" rtl="0" eaLnBrk="1" latinLnBrk="0" hangingPunct="1">
              <a:spcBef>
                <a:spcPts val="0"/>
              </a:spcBef>
              <a:buFont typeface="Arial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438522" indent="0" algn="ctr" defTabSz="1219261" rtl="0" eaLnBrk="1" latinLnBrk="0" hangingPunct="1">
              <a:spcBef>
                <a:spcPts val="0"/>
              </a:spcBef>
              <a:buFont typeface="Arial"/>
              <a:buNone/>
              <a:tabLst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657783" indent="0" algn="ctr" defTabSz="1219261" rtl="0" eaLnBrk="1" latinLnBrk="0" hangingPunct="1">
              <a:spcBef>
                <a:spcPts val="0"/>
              </a:spcBef>
              <a:buFont typeface="Arial"/>
              <a:buNone/>
              <a:tabLst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877044" indent="0" algn="ctr" defTabSz="1219261" rtl="0" eaLnBrk="1" latinLnBrk="0" hangingPunct="1">
              <a:spcBef>
                <a:spcPts val="0"/>
              </a:spcBef>
              <a:buFont typeface="Arial"/>
              <a:buNone/>
              <a:defRPr sz="36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6096305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5566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534827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754088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6600" dirty="0" smtClean="0"/>
              <a:t>Government of Canada Context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12586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Our Context: The Government of Canada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59536" y="3211840"/>
            <a:ext cx="22680073" cy="8497754"/>
          </a:xfrm>
        </p:spPr>
        <p:txBody>
          <a:bodyPr/>
          <a:lstStyle/>
          <a:p>
            <a:pPr lvl="1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Better understand and serve Canada’s diverse communities or internal and external clients</a:t>
            </a:r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Be part of a diverse workforce: colleagues, employees, supervisors, managers, clients…</a:t>
            </a:r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Be part of the public service, an inclusive employer of choice</a:t>
            </a:r>
          </a:p>
        </p:txBody>
      </p:sp>
      <p:pic>
        <p:nvPicPr>
          <p:cNvPr id="3" name="Picture 2" title="Diverse team working in the offi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44" y="6662373"/>
            <a:ext cx="10688686" cy="48023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012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Faces of Diversity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7" name="Picture 6" descr="A colourful flower-shaped image of the different intersectionality factors. Each petal of the flower represents a different intersectionality factor. The words &quot;Sex&quot; and &quot;Gender&quot; are written in large letters horizontally in the middle of the flower. Each of the following words are written on the different petals: Ethnicity/Race, Religion, Age, Disability, Geography, Language, Income, Sexual orientation, Education, Culture. " title="Intersectionality &quot;flower&quot; 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659" y="2111072"/>
            <a:ext cx="9493856" cy="94938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1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Circle of Trust Activity Debrief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6" name="Content Placeholder 8" descr="Representing unity and teamwork" title="Stack of diverse hands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8"/>
          <a:stretch/>
        </p:blipFill>
        <p:spPr>
          <a:xfrm>
            <a:off x="6571282" y="2207331"/>
            <a:ext cx="11244610" cy="96519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654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Circle of Trust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5" name="Picture 4" title="Screenshot of the Circle of Trust activit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77" y="2460840"/>
            <a:ext cx="19667620" cy="936083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08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Inclusion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3551" y="3200405"/>
            <a:ext cx="22680073" cy="8497754"/>
          </a:xfrm>
        </p:spPr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5400" i="1" dirty="0" smtClean="0"/>
              <a:t>Please answer the following question using the chat function.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US" sz="6600" b="1" dirty="0" smtClean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6600" b="1" dirty="0" smtClean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600" b="1" dirty="0" smtClean="0"/>
              <a:t>What does inclusion mean to you?</a:t>
            </a:r>
            <a:endParaRPr lang="en-CA" sz="6600" i="1" dirty="0" smtClean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6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47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  <p:sp>
        <p:nvSpPr>
          <p:cNvPr id="3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4680000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77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to Prepare for Next Session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3552" y="3200405"/>
            <a:ext cx="10934836" cy="8497754"/>
          </a:xfrm>
        </p:spPr>
        <p:txBody>
          <a:bodyPr anchor="t"/>
          <a:lstStyle/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endParaRPr lang="en-CA" sz="4800" dirty="0" smtClean="0"/>
          </a:p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r>
              <a:rPr lang="en-CA" sz="4800" dirty="0" smtClean="0"/>
              <a:t>Implicit Attitude Test</a:t>
            </a:r>
          </a:p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r>
              <a:rPr lang="en-US" sz="4800" dirty="0" smtClean="0"/>
              <a:t>Video on Micro-aggressions</a:t>
            </a:r>
            <a:endParaRPr lang="en-CA" sz="4800" dirty="0" smtClean="0"/>
          </a:p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r>
              <a:rPr lang="en-CA" sz="4800" dirty="0" smtClean="0"/>
              <a:t>Personal Learning Journal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5"/>
          <a:stretch/>
        </p:blipFill>
        <p:spPr>
          <a:xfrm>
            <a:off x="10675064" y="3757253"/>
            <a:ext cx="12856245" cy="5473244"/>
          </a:xfrm>
          <a:prstGeom prst="rect">
            <a:avLst/>
          </a:prstGeom>
          <a:ln w="57150">
            <a:solidFill>
              <a:srgbClr val="3F2A55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835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Territorial Acknowledgement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5" name="Content Placeholder 4" descr="This is an image of a circle outlined in red with a light yellow background. The following words are listed in the middle of the circle from top to bottom: Recognition, Respect, Relationships, Reconcilitation. Around the words are images of feathers, an inukshuk, a turtle, and an inifinte symbol. On the outside of the circle there is light purple and light blue watercolour resembling clouds. " title="Indigenous Learning Series Symbo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79" y="2185275"/>
            <a:ext cx="18207817" cy="97797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09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Facilitating Team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8" name="Text Box"/>
          <p:cNvSpPr>
            <a:spLocks noGrp="1"/>
          </p:cNvSpPr>
          <p:nvPr>
            <p:ph idx="1"/>
          </p:nvPr>
        </p:nvSpPr>
        <p:spPr>
          <a:xfrm>
            <a:off x="3002143" y="4974610"/>
            <a:ext cx="9191444" cy="3110769"/>
          </a:xfrm>
        </p:spPr>
        <p:txBody>
          <a:bodyPr vert="horz" lIns="0" tIns="0" rIns="0" bIns="0" rtlCol="0" anchor="t">
            <a:noAutofit/>
          </a:bodyPr>
          <a:lstStyle/>
          <a:p>
            <a:pPr marL="3810" algn="ctr"/>
            <a:endParaRPr lang="en-US" sz="4800" b="1" dirty="0" smtClean="0"/>
          </a:p>
          <a:p>
            <a:pPr marL="3810" algn="ctr"/>
            <a:r>
              <a:rPr lang="en-US" sz="4800" b="1" dirty="0" smtClean="0"/>
              <a:t>Facilitator</a:t>
            </a:r>
            <a:endParaRPr lang="en-US" sz="4800" b="1" dirty="0" smtClean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FB02CB-058E-4124-BF4C-BC75EE2F592C}"/>
              </a:ext>
            </a:extLst>
          </p:cNvPr>
          <p:cNvSpPr txBox="1">
            <a:spLocks/>
          </p:cNvSpPr>
          <p:nvPr/>
        </p:nvSpPr>
        <p:spPr>
          <a:xfrm>
            <a:off x="13773005" y="4974609"/>
            <a:ext cx="6318885" cy="3110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235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455613" algn="l" defTabSz="1219261" rtl="0" eaLnBrk="1" latinLnBrk="0" hangingPunct="1">
              <a:spcBef>
                <a:spcPts val="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988" indent="-455613" algn="l" defTabSz="1219261" rtl="0" eaLnBrk="1" latinLnBrk="0" hangingPunct="1">
              <a:spcBef>
                <a:spcPts val="0"/>
              </a:spcBef>
              <a:buFont typeface="Arial"/>
              <a:buChar char="•"/>
              <a:tabLst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4775" indent="-463550" algn="l" defTabSz="1219261" rtl="0" eaLnBrk="1" latinLnBrk="0" hangingPunct="1">
              <a:spcBef>
                <a:spcPts val="0"/>
              </a:spcBef>
              <a:buFont typeface="Arial"/>
              <a:buChar char="•"/>
              <a:tabLst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235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" algn="ctr"/>
            <a:endParaRPr lang="en-US" sz="5400" b="1" dirty="0" smtClean="0"/>
          </a:p>
          <a:p>
            <a:pPr marL="3810" algn="ctr"/>
            <a:r>
              <a:rPr lang="en-US" sz="4800" b="1" dirty="0" smtClean="0"/>
              <a:t>Two Producers</a:t>
            </a:r>
            <a:r>
              <a:rPr lang="en-CA" sz="4800" dirty="0"/>
              <a:t> </a:t>
            </a:r>
            <a:endParaRPr lang="en-US" sz="4800" dirty="0"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46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usekeep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Housekeeping</a:t>
            </a:r>
            <a:endParaRPr lang="en-CA" dirty="0"/>
          </a:p>
        </p:txBody>
      </p:sp>
      <p:sp>
        <p:nvSpPr>
          <p:cNvPr id="14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400" b="1" dirty="0" smtClean="0">
                <a:latin typeface="+mj-lt"/>
              </a:rPr>
              <a:t>		Virtual Learning						     Safety Measure		</a:t>
            </a:r>
          </a:p>
          <a:p>
            <a:endParaRPr lang="en-CA" sz="4400" b="1" dirty="0" smtClean="0">
              <a:latin typeface="+mj-lt"/>
            </a:endParaRPr>
          </a:p>
          <a:p>
            <a:endParaRPr lang="en-CA" sz="4400" b="1" dirty="0" smtClean="0">
              <a:latin typeface="+mj-lt"/>
            </a:endParaRPr>
          </a:p>
          <a:p>
            <a:endParaRPr lang="en-CA" sz="4400" b="1" dirty="0" smtClean="0">
              <a:latin typeface="+mj-lt"/>
            </a:endParaRPr>
          </a:p>
          <a:p>
            <a:endParaRPr lang="en-CA" sz="4400" b="1" dirty="0" smtClean="0">
              <a:latin typeface="+mj-lt"/>
            </a:endParaRPr>
          </a:p>
          <a:p>
            <a:endParaRPr lang="en-CA" sz="4400" b="1" dirty="0" smtClean="0">
              <a:latin typeface="+mj-lt"/>
            </a:endParaRPr>
          </a:p>
          <a:p>
            <a:r>
              <a:rPr lang="en-CA" sz="4400" b="1" dirty="0" smtClean="0">
                <a:latin typeface="+mj-lt"/>
              </a:rPr>
              <a:t>			Feedback					Personal Learning Journal</a:t>
            </a:r>
          </a:p>
          <a:p>
            <a:endParaRPr lang="en-CA" b="1" dirty="0" smtClean="0"/>
          </a:p>
          <a:p>
            <a:endParaRPr lang="en-CA" b="1" dirty="0" smtClean="0"/>
          </a:p>
          <a:p>
            <a:endParaRPr lang="en-CA" b="1" dirty="0" smtClean="0"/>
          </a:p>
          <a:p>
            <a:endParaRPr lang="en-CA" dirty="0"/>
          </a:p>
        </p:txBody>
      </p:sp>
      <p:pic>
        <p:nvPicPr>
          <p:cNvPr id="1026" name="Picture 2" descr="Icon of a laptop with a book on the laptop screen " title="Virtual learn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4" y="3873499"/>
            <a:ext cx="3108325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n image of a triangle with an exclamation point inside the triangle" title="Icon of a warning sig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6504" y="4078893"/>
            <a:ext cx="2917947" cy="2461607"/>
          </a:xfrm>
          <a:prstGeom prst="rect">
            <a:avLst/>
          </a:prstGeom>
        </p:spPr>
      </p:pic>
      <p:pic>
        <p:nvPicPr>
          <p:cNvPr id="21" name="Picture 4" descr="Icon image of a speech bubble overlapping with another speech bubble. The speech bubble infront has an ellipses inside the bubble." title="Feedback icon"/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61" y="8395201"/>
            <a:ext cx="2799438" cy="2799438"/>
          </a:xfrm>
          <a:prstGeom prst="rect">
            <a:avLst/>
          </a:prstGeom>
        </p:spPr>
      </p:pic>
      <p:pic>
        <p:nvPicPr>
          <p:cNvPr id="19" name="Picture 5" descr="Icon image of a closed journal. " title="Journal ico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611" y="8516926"/>
            <a:ext cx="2224179" cy="267771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796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Course Learning Objectives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5735" indent="-5715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CA" sz="4400" dirty="0" smtClean="0"/>
              <a:t>After completing this course, you will be able to:</a:t>
            </a:r>
          </a:p>
          <a:p>
            <a:pPr marL="1612900" lvl="1" indent="-7112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000" dirty="0"/>
              <a:t>u</a:t>
            </a:r>
            <a:r>
              <a:rPr lang="en-CA" sz="4000" dirty="0" smtClean="0"/>
              <a:t>nderstand what biases are and recognize the multiple forms of biases</a:t>
            </a:r>
          </a:p>
          <a:p>
            <a:pPr marL="1612900" lvl="1" indent="-7112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000" dirty="0" smtClean="0"/>
              <a:t>be more aware of and think about the consequences of unconscious biases in the workplace for those involved, including yourself</a:t>
            </a:r>
          </a:p>
          <a:p>
            <a:pPr marL="1612900" lvl="1" indent="-7112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000" dirty="0" smtClean="0"/>
              <a:t>understand and use tools, tips and strategies to better acknowledge and mitigate unconscious bias</a:t>
            </a:r>
          </a:p>
          <a:p>
            <a:pPr marL="1612900" lvl="1" indent="-711200">
              <a:spcAft>
                <a:spcPts val="18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12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Course Overview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3551" y="2701637"/>
            <a:ext cx="10792349" cy="8497754"/>
          </a:xfrm>
        </p:spPr>
        <p:txBody>
          <a:bodyPr/>
          <a:lstStyle/>
          <a:p>
            <a:pPr marL="575735" indent="-5715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CA" sz="3000" b="1" dirty="0" smtClean="0"/>
              <a:t>Day 1: Introduction</a:t>
            </a:r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3000" dirty="0" smtClean="0"/>
              <a:t>Live Session 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Welcome and introductions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Pre-reading debrief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Faces of diversity</a:t>
            </a:r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3000" dirty="0" smtClean="0"/>
              <a:t>Personal reflection exercises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Implicit attitude test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Micro-aggression video</a:t>
            </a:r>
          </a:p>
          <a:p>
            <a:pPr marL="2336800" lvl="2" indent="-635000">
              <a:spcAft>
                <a:spcPts val="2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Learning journal</a:t>
            </a:r>
            <a:endParaRPr lang="en-CA" sz="3000" dirty="0" smtClean="0"/>
          </a:p>
          <a:p>
            <a:pPr marL="575735" indent="-5715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CA" sz="3000" b="1" dirty="0" smtClean="0"/>
              <a:t>Day 2: All About Biases</a:t>
            </a:r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3000" dirty="0" smtClean="0"/>
              <a:t>Live Session 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Pre-reading debrief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Biases (what they are, where they come from, and who has them)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Workplace bias</a:t>
            </a:r>
            <a:endParaRPr lang="en-CA" sz="3000" dirty="0" smtClean="0"/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3000" dirty="0" smtClean="0"/>
              <a:t>Personal reflection exercises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Vocabulary activity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Learning journal</a:t>
            </a:r>
          </a:p>
          <a:p>
            <a:pPr marL="2336800" lvl="2" indent="-635000">
              <a:spcAft>
                <a:spcPts val="1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CA" sz="30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3375751" y="2701637"/>
            <a:ext cx="10754249" cy="83565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235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455613" algn="l" defTabSz="1219261" rtl="0" eaLnBrk="1" latinLnBrk="0" hangingPunct="1">
              <a:spcBef>
                <a:spcPts val="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988" indent="-455613" algn="l" defTabSz="1219261" rtl="0" eaLnBrk="1" latinLnBrk="0" hangingPunct="1">
              <a:spcBef>
                <a:spcPts val="0"/>
              </a:spcBef>
              <a:buFont typeface="Arial"/>
              <a:buChar char="•"/>
              <a:tabLst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4775" indent="-463550" algn="l" defTabSz="1219261" rtl="0" eaLnBrk="1" latinLnBrk="0" hangingPunct="1">
              <a:spcBef>
                <a:spcPts val="0"/>
              </a:spcBef>
              <a:buFont typeface="Arial"/>
              <a:buChar char="•"/>
              <a:tabLst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235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5735" indent="-57150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CA" sz="3000" b="1" dirty="0" smtClean="0"/>
              <a:t>Day 3: Strategies and Tools to Mitigate Biases</a:t>
            </a:r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3000" dirty="0" smtClean="0"/>
              <a:t>Live Session 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Discussion of points of view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Inclusive leader continuum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Strategies and tips to identify and manage unconscious bias</a:t>
            </a:r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3000" dirty="0" smtClean="0"/>
              <a:t>Personal reflection exercises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Facing your own biases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Video</a:t>
            </a:r>
          </a:p>
          <a:p>
            <a:pPr marL="2336800" lvl="2" indent="-635000">
              <a:spcAft>
                <a:spcPts val="2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Learning journal</a:t>
            </a:r>
            <a:endParaRPr lang="en-CA" sz="3000" dirty="0" smtClean="0"/>
          </a:p>
          <a:p>
            <a:pPr marL="575735" indent="-57150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CA" sz="3000" b="1" dirty="0" smtClean="0"/>
              <a:t>Day 4: Reinforcing Your Learning</a:t>
            </a:r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3000" dirty="0" smtClean="0"/>
              <a:t>Live Session 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Recognizing others’ biases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Systemic barriers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Moving from recognizing bias to mitigating bias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CA" sz="2800" dirty="0" smtClean="0"/>
              <a:t>Questions and concluding remarks</a:t>
            </a:r>
            <a:endParaRPr lang="en-CA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758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Bias Training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5400" i="1" dirty="0" smtClean="0"/>
              <a:t>Please answer the following question using the poll function.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5400" i="1" dirty="0" smtClean="0"/>
              <a:t>Please select all the answers that apply.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6600" b="1" dirty="0" smtClean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600" b="1" dirty="0" smtClean="0"/>
              <a:t>How do you feel about taking training on biases?</a:t>
            </a:r>
            <a:endParaRPr lang="en-CA" sz="6600" i="1" dirty="0" smtClean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6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30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Introductions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5400" dirty="0" smtClean="0"/>
              <a:t>Your name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54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5400" dirty="0" smtClean="0"/>
              <a:t>Your department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54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5400" dirty="0" smtClean="0"/>
              <a:t>Your pronouns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54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5400" dirty="0" smtClean="0"/>
              <a:t>Where you come from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US" sz="5400" dirty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5400" dirty="0" smtClean="0"/>
              <a:t>Your personal </a:t>
            </a:r>
            <a:r>
              <a:rPr lang="en-CA" sz="5400" dirty="0"/>
              <a:t>learning goals and/or expectations for this </a:t>
            </a:r>
            <a:r>
              <a:rPr lang="en-CA" sz="5400" dirty="0" smtClean="0"/>
              <a:t>course</a:t>
            </a:r>
            <a:endParaRPr lang="en-CA" sz="5400" dirty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21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1579311|-10846711|-14797230|-8244963|-11249614|SPAC&quot;,&quot;Id&quot;:&quot;5ed8eeaa4544376e909eee4e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Canada School of Public Service">
  <a:themeElements>
    <a:clrScheme name="Canada School of Public Service">
      <a:dk1>
        <a:sysClr val="windowText" lastClr="000000"/>
      </a:dk1>
      <a:lt1>
        <a:sysClr val="window" lastClr="FFFFFF"/>
      </a:lt1>
      <a:dk2>
        <a:srgbClr val="3F2A56"/>
      </a:dk2>
      <a:lt2>
        <a:srgbClr val="E6E6E6"/>
      </a:lt2>
      <a:accent1>
        <a:srgbClr val="3F2A56"/>
      </a:accent1>
      <a:accent2>
        <a:srgbClr val="4E5B73"/>
      </a:accent2>
      <a:accent3>
        <a:srgbClr val="DA797A"/>
      </a:accent3>
      <a:accent4>
        <a:srgbClr val="D9D9D9"/>
      </a:accent4>
      <a:accent5>
        <a:srgbClr val="BFBFBF"/>
      </a:accent5>
      <a:accent6>
        <a:srgbClr val="A6A6A6"/>
      </a:accent6>
      <a:hlink>
        <a:srgbClr val="4E5B73"/>
      </a:hlink>
      <a:folHlink>
        <a:srgbClr val="8C8C8C"/>
      </a:folHlink>
    </a:clrScheme>
    <a:fontScheme name="Canada School of Public Servic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3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7606</TotalTime>
  <Words>706</Words>
  <Application>Microsoft Office PowerPoint</Application>
  <PresentationFormat>Custom</PresentationFormat>
  <Paragraphs>178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Futura Lt BT</vt:lpstr>
      <vt:lpstr>Georgia</vt:lpstr>
      <vt:lpstr>Lucida Grande</vt:lpstr>
      <vt:lpstr>Wingdings</vt:lpstr>
      <vt:lpstr>Canada School of Public Service</vt:lpstr>
      <vt:lpstr>Unpacking Unconscious Bias</vt:lpstr>
      <vt:lpstr>Moodle and WebEx</vt:lpstr>
      <vt:lpstr>Territorial Acknowledgement</vt:lpstr>
      <vt:lpstr>The Facilitating Team</vt:lpstr>
      <vt:lpstr>Housekeeping</vt:lpstr>
      <vt:lpstr>Course Learning Objectives</vt:lpstr>
      <vt:lpstr>Course Overview</vt:lpstr>
      <vt:lpstr>Bias Training</vt:lpstr>
      <vt:lpstr>Introductions</vt:lpstr>
      <vt:lpstr>Break</vt:lpstr>
      <vt:lpstr>Break</vt:lpstr>
      <vt:lpstr>Break</vt:lpstr>
      <vt:lpstr>Break</vt:lpstr>
      <vt:lpstr>Break</vt:lpstr>
      <vt:lpstr>Break</vt:lpstr>
      <vt:lpstr>Break</vt:lpstr>
      <vt:lpstr>Break</vt:lpstr>
      <vt:lpstr>Break</vt:lpstr>
      <vt:lpstr>Break</vt:lpstr>
      <vt:lpstr>Pre-Reading Video Debrief</vt:lpstr>
      <vt:lpstr>Faces of Diversity</vt:lpstr>
      <vt:lpstr>Our Context: The Government of Canada</vt:lpstr>
      <vt:lpstr>The Faces of Diversity</vt:lpstr>
      <vt:lpstr>The Circle of Trust Activity Debrief</vt:lpstr>
      <vt:lpstr>The Circle of Trust</vt:lpstr>
      <vt:lpstr>Inclusion</vt:lpstr>
      <vt:lpstr>Questions?</vt:lpstr>
      <vt:lpstr>What to Prepare for Next Session</vt:lpstr>
    </vt:vector>
  </TitlesOfParts>
  <Company>Sophie Le Bigot Présentatique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Le Bigot</dc:creator>
  <cp:lastModifiedBy>Sarah Lawrence</cp:lastModifiedBy>
  <cp:revision>649</cp:revision>
  <cp:lastPrinted>2019-12-06T18:50:49Z</cp:lastPrinted>
  <dcterms:created xsi:type="dcterms:W3CDTF">2019-03-22T13:13:06Z</dcterms:created>
  <dcterms:modified xsi:type="dcterms:W3CDTF">2020-11-26T20:59:25Z</dcterms:modified>
</cp:coreProperties>
</file>